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notesSlides/notesSlide37.xml" ContentType="application/vnd.openxmlformats-officedocument.presentationml.notesSlide+xml"/>
  <Override PartName="/ppt/ink/ink2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71" r:id="rId28"/>
    <p:sldId id="272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ắng Dương Đình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2912DF-014B-4089-89F6-DAC0B42F9C80}">
  <a:tblStyle styleId="{9E2912DF-014B-4089-89F6-DAC0B42F9C8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3T18:41:15.913" idx="1">
    <p:pos x="6000" y="0"/>
    <p:text>@19522081@gm.uit.edu.vn ở mục số 4 tao có đề cập thêm là có thể kết thúc repeat 2 3 bằng một số lần lặp nhất định (tức không nhất thiết phải tối ưu hàm lost ở slide tiếp)
_Assigned to Nguyễn Lê Anh Quân_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3T18:39:47.407" idx="2">
    <p:pos x="6000" y="0"/>
    <p:text>@19522081@gm.uit.edu.vn mới thêm slide này để visualize ảnh động các bước thực hiện k-means
_Assigned to Nguyễn Lê Anh Quân_</p:tex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4T01:49:16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18772 5675 0,'-13'14'63,"13"-1"-63,0 0 0,0 0 0,-13 14 0,-1-27 0,14 13 0,0 13 0,-13 1 15,0 118 1,13-118 31,172 52-16,-93-66-15,-39 1 15,-40-67-15,13 13-16,14-92 15,12-67 1,-25 67-1,-14 79 1,0 66 78,0 1-79,0-1-15,-14 93 16,-12 52 0,13 14-1,13-66 1,0-53 0,0-66 62,0 0-78,0-27 0,0 27 0,0-93 15,39-26 1,14 26 15,-26 40-15,-14 52-1,0 14 17,1 14-17,25 25 1,-12 27 0,-14-26-1,-13-27 1</inkml:trace>
  <inkml:trace contextRef="#ctx0" brushRef="#br0" timeOffset="1250.54">18732 6059 0,'14'0'109,"12"0"-93,93 0-1,-106 0-15,345 0 16,105 0-1,26 0 1,-39 13 0,-13-13-1,-94 0 1,-12 0 15,-27 0-15,146 0-1,66 0 1,-66 0 0,-437 0-16,371 0 15,-80 0 1,-238 0 0,-79 0 15,-13 0-16,-27 0 1,0 0 0</inkml:trace>
  <inkml:trace contextRef="#ctx0" brushRef="#br0" timeOffset="2572.11">19354 5384 0,'0'14'46,"27"-1"-30,-1 13-16,54 67 16,-1-40-1,-13-40 1,-26-13 0,-14 0-1,-13 0 1,1 0-1,-1 0 1,-13-79 15,26-67-15,-12 133-16,25-93 31,-12 66-15,-27 27-1,0 26 95,0 1-110,39 65 15,-39-66-15,53 106 16,13 13 0,-13-39-1,-26-53 1,-27-27 0,0-26 46,0-14-46,13 27-16,27-119 15,39 13 1,14 27 0,-14 26-1,-52 13 1</inkml:trace>
  <inkml:trace contextRef="#ctx0" brushRef="#br0" timeOffset="4449.13">18944 6998 0,'0'13'32,"13"1"-32,1 25 15,-14-25-15,0-1 0,13 0 0,-13 14 0,13-14 0,-13 0 0,13 27 0,1-14 16,-1-13-16,0 53 0,13-26 0,-12 13 0,-1-13 15,13-14-15,-12 14 0,-1 0 0,13-1 0,-26-25 16,14-1-16,-1 26 0,0-25 0,13-1 0,27 0 31,-13-39 16,92-239-16,-66 133-15,-13 26 15,-39 93-15,-14 26 31,13 53-32,-13-53-15,26 106 16,27 27 0,0-14-1,-26-119 1,-14-13 31,0-52-47,40-94 31,-53 133-31,66-120 16,13-12-1,-12 66 1,-41 65 0,-13 1-1</inkml:trace>
  <inkml:trace contextRef="#ctx0" brushRef="#br0" timeOffset="4985.39">20386 7660 0,'0'-14'140,"13"14"-140,27-66 16,0-13-16,39-80 31,-79 146-31,80-106 16,-41 13-1,-12 40 1,12 26 0,-25 40-1</inkml:trace>
  <inkml:trace contextRef="#ctx0" brushRef="#br0" timeOffset="5318.19">20413 7223 0,'0'0'0,"66"13"16,13 80-1,-13 0 1,14 26-1,-27-66 1,-53-40 0,0-26 31,-40-40-32</inkml:trace>
  <inkml:trace contextRef="#ctx0" brushRef="#br0" timeOffset="6181.01">21140 7011 0,'13'0'31,"-13"14"-15,14-1-16,-14 0 0,26 53 15,1 27 1,-14-14 0,-13-66-16,13 54 15,0-41 1,-13-13 62,0 40-78,13 13 16,1-52-1,-14-28 48,-14-65-48,14 66-15,53-133 16,27 54 0,-41 65-1,1 14 1,-13 13-1,-1 0 1,40 40 0,-13 26-1,-26 26 1,12 1 0,-39-80-16,40 67 15,-14-41 16,-12-39-15,-14-13 31,0 0-47,106-106 16,92-27-1</inkml:trace>
  <inkml:trace contextRef="#ctx0" brushRef="#br0" timeOffset="6631.5">22820 7051 0,'0'13'46,"-26"14"-46,-80 92 16,93-106-16,-106 119 16,53-52-1,52-54 1,1-13 0,0-13 62,0-39-78</inkml:trace>
  <inkml:trace contextRef="#ctx0" brushRef="#br0" timeOffset="6958.34">22318 7170 0,'0'13'0,"13"-13"0,27 40 16,12 13-1,-38-53-15,52 79 16,26-12 15,-39-41-15,-26-13-1,-14-13 1</inkml:trace>
  <inkml:trace contextRef="#ctx0" brushRef="#br0" timeOffset="7879.95">23058 6985 0,'0'-13'0,"0"-14"15,14-12 1,25-14 15,41-27-15,52 1-1,-26 39 1,-66 27 0,-27 13-1,0 0 1,27 53-1,-27 66 1,-40 0 0,-25-40-1,12-52 1,0-14 0,-39 14 15,-1 12-16,14 1 1,13 13 0,53-13-1,14-40 17,-1 0-32,0 0 15,27 0 1,-1 0-1,-25 0 1,12 0 0,1-14-1,39 28 1,40 25 0,-67-26-1,-65 1 16,-1-14-15</inkml:trace>
  <inkml:trace contextRef="#ctx0" brushRef="#br0" timeOffset="8512.86">23839 6760 0,'0'13'31,"-13"1"-31,-53 105 15,52-119-15,-105 158 16,27-12 0,52-93-1,40-40 1,13-13 15,14 0-15,-1-13 15,-13 13-31,27-27 16,-13 14-1,78-13 1,-12 12 0,-53 14-1,-40-13 48</inkml:trace>
  <inkml:trace contextRef="#ctx0" brushRef="#br0" timeOffset="8846.61">23892 6919 0,'0'13'0,"0"40"15,0-40-15,0 146 16,0 0-1,13-14 1,0-118 0,-13-14-1,0-26 48,0-1-63,0-12 15</inkml:trace>
  <inkml:trace contextRef="#ctx0" brushRef="#br0" timeOffset="9971.57">19222 8083 0,'13'0'15,"0"0"1,14 0-16,66-13 31,-67 13-31,212-40 16,119-26 0,67 13-1,-54 13 1,-52 14-1,-41-1 1,-65 14 0,-14 0-1,93-13 1,-13 12 0,119-12-1,-40-1 1,-26 27-1,-132-13 1,-107 13 15,-52 0-15,-27 0 0</inkml:trace>
  <inkml:trace contextRef="#ctx0" brushRef="#br0" timeOffset="10787.23">19394 8427 0,'13'0'31,"0"0"-15,14-13-16,65-14 15,252-39 1,-291 66-1,477-79-15,144-14 16,14 53 15,-145 1-15,-530 39-16,450-13 16,-185 13-1,-212 0 1,-66-14 15</inkml:trace>
  <inkml:trace contextRef="#ctx0" brushRef="#br0" timeOffset="12310.77">19487 9022 0,'13'0'47,"0"0"-47,27-26 15,13-1 1,-40 27 0,27-13-1,-27 13 1,0 0 15,13 0-15,-26 27-1,14-1 1,-28 14 0,14-27-16,-26 0 15,-14 27 1,27-27 0,26-13 30,-13 13-46,40 1 16,0-1 0,-27-13 15,0 13-15,-13 14-1,0 12 1,-13 1-1,13-27-15,-40 14 16,-13-1 0,40-26-1,0 0 1</inkml:trace>
  <inkml:trace contextRef="#ctx0" brushRef="#br0" timeOffset="13344.34">19672 9102 0,'0'13'15,"13"-13"1,0 13 0,0 0-1,14-13 1,-14 14-1,14-1 1,26 13 0,-27-12-16,27 25 15,26-12 1,-52-14 0,-14-13 15,-13-13 0,13 13-31,-13-14 0,66-78 16,0 12 15,-52 80-31,25-79 16,-39 26-1,0 40 1,-39-14-1,12 14 1,14 13 0,0 0-1,-14 0 1,14 0 0,0 0-1,-14 0 16,1 0-15,-14 13 0,14 14-1,-27 13 17,53-27-32,-40 40 15,27-14 1,13 14-1,0-26 1,40-1 0,-1-12-1,-25-14 1,-1 0 0,13 0 15,-13 0-31</inkml:trace>
  <inkml:trace contextRef="#ctx0" brushRef="#br0" timeOffset="14132.59">20466 8903 0,'-27'27'16,"54"-54"-16,-107 93 15,80-52-15,-66 52 16,26-13-1,40-27 1,0-13 0,14 1-1,25-1 1,1 13 0,0-12-1,-1-1 1,-12-13-1,-14 0 1,0 0 47,14-66-48,-1-1 1,-26 54-16,13-26 15,-13 25 1,-13 1 0,-27 13-1,27-13 1,-13 13 0,-1 0-1,14 0 1,13-13-1</inkml:trace>
  <inkml:trace contextRef="#ctx0" brushRef="#br0" timeOffset="14630.92">21153 8877 0,'0'0'15,"-66"53"1,66-40-16,-26 0 0,-54 67 16,-25 12-1,25-12 1,41-28 0,39-38-1</inkml:trace>
  <inkml:trace contextRef="#ctx0" brushRef="#br0" timeOffset="15060.72">20770 9022 0,'13'0'15,"0"0"1,14 40 0,-14-40-16,53 79 15,-13-26 1,-13-26-1,-14-14 1,-13-13 0,-13-13 31,14-27-32</inkml:trace>
  <inkml:trace contextRef="#ctx0" brushRef="#br0" timeOffset="15983.27">21431 8864 0,'0'13'0,"0"-26"0,-13 26 0,0-13 16,0 13-1,-1-13-15,-25 66 32,-14 40-17,39-66 1,41-14-1,13-26 1,-14 0 0,27-13-1,-13 0 1,-27-1 0,27-38-1,13-41 1,-27 40-1,-26 27 1,-13 26 47,13 13-17,-13 40-30,13-40-16,0 119 16,-14-39-1,14-1 1,0-65 0,-13-27 30,0 0-46,-14 13 16,1-13 0,13 0-1</inkml:trace>
  <inkml:trace contextRef="#ctx0" brushRef="#br0" timeOffset="16754.25">21881 8983 0,'-13'0'47,"13"13"-16,-13-13-31,13 53 16,-14 0-1,14 0 1,27-27 15,-14-26-31,14 13 16,-14-26 15,0 13-15,0-13-1,14-53 1,-27 52-16,39-52 16,-25 0-1,-14 0 1,-14 13-1,-12 40 1,13 0 0,-14 13-1,14 0 17,0 13-17,13 0 1,-13-13-1</inkml:trace>
  <inkml:trace contextRef="#ctx0" brushRef="#br0" timeOffset="17709.03">22291 8758 0,'-13'0'31,"13"13"1,-13-13-32,-27 79 15,0-13 1,40-52-16,0-1 0,-13 53 15,13-26 1,0-14 0,13 1-1,1-14 1,-1-13 0,13 0-1,1 0 1,-1 0-1,1-13 1,-14 13 0,0 0-1,-13-14 1,0 1 15,13-53-15,1 0-1,-14 26 1,-14 27 0,1 13-1,0 0 1,0 0 0,-14 0-1,14 0 1,0 0 78,13 13-79,-14-13 1</inkml:trace>
  <inkml:trace contextRef="#ctx0" brushRef="#br0" timeOffset="18708.08">22979 8916 0,'-13'0'47,"0"14"-47,-120 92 15,133-93-15,-106 93 32</inkml:trace>
  <inkml:trace contextRef="#ctx0" brushRef="#br0" timeOffset="19092.18">22714 8930 0,'0'13'32,"27"13"-17,13 41 1,-27-54-16,40 79 15,13 14 1,-13-53 0,-40-40-1,-26-13 48,13-13-63,-27-13 15</inkml:trace>
  <inkml:trace contextRef="#ctx0" brushRef="#br0" timeOffset="20574.58">23349 8758 0,'14'0'31,"-1"0"-16,13 0 1,-12 0 265,-1 13-265,13 13-16,14 41 16,-27-41-16,-13 14 31,0-14-16,0-13 1,-39 14 15,-28 13-15,-12-1 0,66-39-16,-40 13 15,13 1 1,27-14-1,0 0 1,26 0 47,0 0-48,0-14 1,1 14-1,-1 0 1,13-13 0,-12 13-16,12 0 15,14 0 1,13 0 0,-14 13-1,-12 14 1,12 13-1,-12-27 1,-1 13 0,-12-39-1,-1 13 1,-13-13 15,0 0 0,-13 13 32,-1 0-47,14 13-16,-13-13 15</inkml:trace>
  <inkml:trace contextRef="#ctx0" brushRef="#br0" timeOffset="21291.23">24024 8811 0,'0'13'16,"-13"-13"-1,-14 53 1,14-53-16,-40 79 16,14-13-1,12-13 1,1-13 15,12-14-15,14 14-1,-13-40 1,26 0 15,1 0-15,-1 0 0,40 0-1,92-13 1,14-14-1,-146 27-15,80-13 16,-80 13 0,-26 0 109,-13 0-110,-1-26 1,14 26-16</inkml:trace>
  <inkml:trace contextRef="#ctx0" brushRef="#br0" timeOffset="21690.55">24236 9049 0,'0'13'31,"13"27"-15,-13-27-16,0 80 15,-13 39 1,13-66 0,0-40-1</inkml:trace>
  <inkml:trace contextRef="#ctx0" brushRef="#br0" timeOffset="25472.98">19711 9657 0,'14'0'47,"-1"0"-47,93-39 31,26 12-15,53 1-1,-172 12-15,212-12 16,27 0 15,-239 26-31,199-27 16,-14 14-1,0 0 1,-26-1 0,-13 14-1,13-13 1,106 13-1,-40 0 1,40 0 0,-66 13-1,-14 1 1,-39-1 0,0 0-1,26 0 16,79 1-15,-26-14 0,27 0-1,-119 0 1,-1 0 0,-66 0-1,1 0 1,12 0-1,1-14 1,-80 14 0,-26 0 46,0 0-62,-27 14 31,27-14-31</inkml:trace>
  <inkml:trace contextRef="#ctx0" brushRef="#br0" timeOffset="27114.32">19910 9922 0,'13'0'47,"0"-13"-47,1 13 15,65-14 1,146-12 0,-212 26-16,291-13 15,14-27 1,-80 27-1,-66 0 1,-79 13 0,12 0-1,14 0 1,40 0 0,-13 13-1,-54 0 1,-12 0 15,39-13-15,53 0-1,26-13 1,1-13 0,-14 12-1,-53 14 1,0 0-1,-13 0 1,93 14 0,53-14-1,65 0 1,-52 0 0,-26-14-1,-107 14 1,-105 0 15</inkml:trace>
  <inkml:trace contextRef="#ctx0" brushRef="#br0" timeOffset="33119.51">18759 8057 0,'0'13'0,"0"0"0,0 0 16,-13 0-16,13 27 0,-14-27 0,14 14 0,-13-1 0,0 14 0,0 13 15,0-27-15,13 1 0,-27 39 0,14-26 0,-66 251 32,105-53-1,67 106 0,52 145 16,-13-118-16,-65-173-15,-54-185-16,26 133 15,14-1 1,-13 1 0,26 13-1,-26-14 1,-27-132-16,0 133 16,-13-14-1,0 14 1,0 39-1,0-40 1,0 1 0,-13 0 15,-13-14-15,-1-26-1,-12-1 1,12-12-1,-39 0 1,-13 26 0,-1-27-1,-12-25 1,-14-1 0,-27-13-1,-12-14 1,-27 27-1,-13-13 1,52-39 0,28 12-1,-1-26 17,0 0-17,-13 0 1,13-13-1,66 13 1,27 0 31,0 0-47,-53-13 16,-14-14-1,41 27 1,25 0-16,14-13 15</inkml:trace>
  <inkml:trace contextRef="#ctx0" brushRef="#br0" timeOffset="34134.11">17370 13044 0,'-13'0'16,"-27"13"-1,27-13-15,-225 106 16,119-53 0,-80 26-1,40-13 1,54-13-1,52-26 1,39-1 0,1-26 15,13 14 0,13-14-31,40 13 31,-39-13-31,91 39 16,67 41 0,53 26-1,-40-27 1,-13 14 0,-39-27-1,-94-53 1</inkml:trace>
  <inkml:trace contextRef="#ctx0" brushRef="#br0" timeOffset="36219.17">11060 12938 0,'26'0'0,"-13"0"0,0-13 0,1 13 0,-1-13 16,0 13-16,0 0 0,-13-14 0,14 14 0,-1 0 0,-13-13 0,13 13 0,0 0 15,1 0-15,-14-13 0,13 13 0,0 0 0,0 0 16,0 0-16,-13-13 0,14 13 0,-1 0 16,0 0-16,67-27 15,422-26 32,-475 53-47,343-53 31,-330 53 1,-53 0 15,-1 0-47,-78 14 15,-1 25 1,-26-12-1</inkml:trace>
  <inkml:trace contextRef="#ctx0" brushRef="#br0" timeOffset="36625.14">11086 13150 0,'13'0'15,"14"0"1,52-27-1,-13 14 1,67-13 0,-94 26-16,186-14 15,106 1 1,-318 13 0,225-26-1,-132 13 1,-93 13-1</inkml:trace>
  <inkml:trace contextRef="#ctx0" brushRef="#br0" timeOffset="37360.28">14856 12912 0,'14'0'0,"-28"0"0,41 0 16,-14 0-16,0-14 15,27 14 1,145 0-1,159-26 1,40 0 0,-358 26-16,252-27 15,-119 14 1,-146 13 15</inkml:trace>
  <inkml:trace contextRef="#ctx0" brushRef="#br0" timeOffset="38284.1">14922 13137 0,'14'0'0,"-1"0"0,0 0 0,53-40 16,-52 40-16,210-53 16,213 0-1,-40 27 1,-27 12 0,-158 14 15,-106 0-16,-66 14 1,-40-1 0,-14-13 77,14 13-77,-13-13-16,0 0 16,0 13-1,-1-13 1</inkml:trace>
  <inkml:trace contextRef="#ctx0" brushRef="#br0" timeOffset="42931.18">19196 8850 0,'0'14'47,"0"-1"-47,0 13 0,0 1 0,0-1 0,-14 27 0,14-26 0,0 25 16,-13 81-16,0-27 0,0 13 15,-1-40-15,1 80 16,13-106-16,-40 264 16,27-237 15,13-94 47,0 1-78,0-106 16</inkml:trace>
  <inkml:trace contextRef="#ctx0" brushRef="#br0" timeOffset="44897.6">19248 8797 0,'14'0'46,"-1"0"-14,0 0-32,67 0 15,449 67 1,159-41 0,-14-26-1,-52 0 1,-172-26-1,-67-14 1,-224 27 0,53-14-1,0 14 1,12-27 0,-12 1-1,-40 12 16,-66 14-15,13 13 0,13-13-1,1-14 1,12 27 0,-26-13-1,13 0 1,-65-1-1,-67 28 110,0-1-125,0 53 32,0-53-32,-14 93 15,-12 26 1,13-12 0,13 38-1,13 27 1,-13-105-1,13 26 1,-13-53 0,0 0-1,0-14 1,0 67 0,0 40-1,0-67 1,0-26 15,0-40-15,-13-13 93,0 0-93,-1 13-16,1-13 0,-93 0 15,-251-39 17,331 39-32,-279-27 0,-303-13 15,-106 40 1,92 0 15,93 27-15,119 13-1,158-1 1,54 1 0,-1-14-1,-12 1 1,25-14-1,-38-13 1,38 0 0,94 0-1,26 0 1,-1 0 0,1 0-1,-53 13 1,53 1 15,13-14-15,27 0-1,12 0 1,1 0 15,26 0 157,1 0-173,-1 13 1</inkml:trace>
  <inkml:trace contextRef="#ctx0" brushRef="#br0" timeOffset="51753.39">21206 10530 0,'-13'0'110,"0"0"-110,0 0 15,-27 14 1,27-14-16,-53 53 16,-14 13-1,41-40 1,39-13 0,-14 1-1,-12 25 1,13 1-1,13 13 1,0-13 0,0-1 15,0-25-15,13 25-1,27-12 1,-1 26-1,27 13 1,-13-27 0,-13-25-1,-14-1 1,27 0 0,0-13-1,13 0 1,-26 0-1,-27 0 17,-13-40 15,0 1-32,-26-1 1,-14 27-1,0 0 1,27-1 0,0 1-1,0 13-15,-27-13 16,-13 0 0,53-1-16,-13 14 15,0 0 32,13-13-16,0 26 32,-27 27-48,14-27-15,-27 40 16,27-40 0,26-13 234,1 0-250</inkml:trace>
  <inkml:trace contextRef="#ctx0" brushRef="#br0" timeOffset="52509.75">21656 10676 0,'0'13'62,"0"0"-62,0 54 16,0-54-16,0 40 15,0 0 1,0-14 0,0 27-1,0 1 1,0-1-1,0-40 1,13-26 140</inkml:trace>
  <inkml:trace contextRef="#ctx0" brushRef="#br0" timeOffset="53026.63">21537 10861 0,'13'0'109,"1"0"-109,12 0 0,80 0 32,-93 0-32,119-13 15,-92 13 1</inkml:trace>
  <inkml:trace contextRef="#ctx0" brushRef="#br0" timeOffset="54492.63">21855 10993 0,'0'14'94,"0"-28"-32,13 14-46,-13-13-16,53-26 16,-53 25-16,39-25 15,-12 12 17,-27 14 30,13 13-31,-13-13-31,27-40 16,-14 26 0,-13 14-16,13 13 15,0 13 204,-13 1-219,13 38 16,-13 15-1,0-14 1,14-40-1,-14 0 17,13-13-32,0 0 15,14 13 1,-14-13 15,0 0-15,0 0-1,1 0 17,12-26-17,40-14 1,-39 14 0,-14 26-1</inkml:trace>
  <inkml:trace contextRef="#ctx0" brushRef="#br0" timeOffset="55084.03">20849 11549 0,'13'0'31,"14"0"-31,171-40 16,186 27 15,-358 13-31,1 0 0,317-13 16,-119 0-1,-172-1 1,-40 14 0,-26 0 62</inkml:trace>
  <inkml:trace contextRef="#ctx0" brushRef="#br0" timeOffset="55605.91">21180 11708 0,'13'0'63,"0"0"-48,146-13-15,-146 13 0,278-14 32,0 14-17,-92 0 1,-107 14-1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4T01:50:24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3532 13150 0,'13'0'109,"1"0"-109,197-13 31,-184-1-31,132 1 16,-146 13-16,106-13 16,-106 13-16,80 0 15,-1 13 1,-52-13-1,-27 0 17,-13 13 155,13-13-187,80 27 16,-80-27-16,133 0 15,26 0 1,-80 0 15,-78 0-15,-1 0 0</inkml:trace>
  <inkml:trace contextRef="#ctx0" brushRef="#br0" timeOffset="800.23">3413 13401 0,'13'0'62,"1"0"-46,52 0-16,-53 0 0,199 0 31,39-13-15,27 13 0,-80 0-1,-92 0 1,-79 0-1,-14 0 1</inkml:trace>
  <inkml:trace contextRef="#ctx0" brushRef="#br0" timeOffset="2248.27">13322 6218 0,'0'13'16,"13"-13"-16,0 0 0,0 0 15,1 0-15,-1 0 0,0 0 0,0 0 0,14 0 16,-14 0-16,14 0 0,-14 0 0,0 0 0,40 0 16,-27 0-16,14 0 0,53 0 0,26 0 0,-66 0 15,185 0-15,860 40 32,674 118-1,-938-52-16,39-13 17,-701-80-17,-119 0 1,-40-13 15</inkml:trace>
  <inkml:trace contextRef="#ctx0" brushRef="#br0" timeOffset="3119.88">15928 6734 0,'-13'0'47,"-14"0"-31,1 13-16,-133 66 16,-66 54-1,27 25 1,171-105-1,54 0 1,39-26 0,13-1-1,1-13 17,-27-13-17,-40 0-15,40 0 16,0 0-1,-40 0 17,0-13-17,-13 0 1,0 0 0,-26-1-1,-27 1 1,26 0-1,1 13 1,13 0 0,-1 0-1,14 13 17</inkml:trace>
  <inkml:trace contextRef="#ctx0" brushRef="#br0" timeOffset="3573.72">16484 6654 0,'0'14'16,"-14"-14"-16,14 13 0,-39 106 16,-14 26-1,0 67 1,26-67 0,27-78-1,0-81 63,0-12-78,0 13 16,0-40 0</inkml:trace>
  <inkml:trace contextRef="#ctx0" brushRef="#br0" timeOffset="3977.22">16126 7078 0,'14'0'47,"-1"0"-32,40-14 1,-40 14-16,93 0 15,92-13 1,-105 13 0,-67 0-1</inkml:trace>
  <inkml:trace contextRef="#ctx0" brushRef="#br0" timeOffset="4855.37">16669 7501 0,'0'-13'125,"26"-14"-109,-13 27-16,40-66 16,14-13-1,-28-1 1,-26 41 0,-13 52 140,0 13-156,14 27 15,-14-40-15,0 146 16,0-26 0,13-81-1,-13-38 1,13-14 0,14 0-1,12 0 1,107-66-1,52-54 1,-52 1 0,-107 53-1,-39 53 17,-13 0-17,0 0-15</inkml:trace>
  <inkml:trace contextRef="#ctx0" brushRef="#br0" timeOffset="6452.71">13904 5450 0,'0'14'62,"0"-1"-46,13-13-16,0 26 0,14 40 31,-1 14-15,1 12-1,-14-25 1,27-14 0,-27-53 31,0-27-32,53-66 1,-66 80-16,119-132 15,-13 26 1,-40 66 0,-66 66 62,0 0-63,-13 53 1,13-52-16,-40 91 16,14 41-1,-1-27 1,27-66 0,0-66 46,14-1-46,-1 1-16,0-13 0,14-27 0,65-146 15,1 67 1,-40 79 15,-53 66 79</inkml:trace>
  <inkml:trace contextRef="#ctx0" brushRef="#br0" timeOffset="6970.74">14631 5755 0,'14'0'109,"-1"-14"-93,106-38-1,-106 52-15,159-80 16,-53 27-1,-106 53 1</inkml:trace>
  <inkml:trace contextRef="#ctx0" brushRef="#br0" timeOffset="7448.3">14671 5530 0,'0'13'47,"13"0"-47,-13 0 0,40 107 15,13-15 1,0-25 0,-27-67-1,-26 0 17,14-13-17,12 0 16,-13 0-15</inkml:trace>
  <inkml:trace contextRef="#ctx0" brushRef="#br0" timeOffset="8253.23">15425 5331 0,'0'14'47,"-13"105"-31,-13 79-1,26-185-15,-14 173 16,14-94 0,0-79-1,0-26 63,0-53-62,0-53 0,0 53-1,0 53-15,14-14 16,12-13 0,-13 27-1,0 13 48,-13 13-48,14-13-15,12 40 16,-13 13-16,14 13 31,-14-13-15,-13-13-1,0-14 1,13-26 31,1 0-31,-1-13-16,145-27 15,1-13 1,-93 14-1</inkml:trace>
  <inkml:trace contextRef="#ctx0" brushRef="#br0" timeOffset="8702.95">16259 5371 0,'0'13'31,"-80"93"1,80-93-32,-79 93 0,-40 40 31,79-80-16,27-53 1,13-26 31,0-67-31</inkml:trace>
  <inkml:trace contextRef="#ctx0" brushRef="#br0" timeOffset="9017.95">15862 5252 0,'0'13'31,"13"14"-16,-13-14-15,13-13 0,40 145 16,13 67 0,-13-80-1,-40-118-15,14 25 16,-27-25 0,13-14-1</inkml:trace>
  <inkml:trace contextRef="#ctx0" brushRef="#br0" timeOffset="9420.03">16550 5120 0,'0'13'16,"-14"27"-16,-12 145 16,26-172-16,-40 199 15,14 13 1,26-106 0,0-93 15,13-26 0,0-13-15,14-80-1</inkml:trace>
  <inkml:trace contextRef="#ctx0" brushRef="#br0" timeOffset="10115.67">16867 5556 0,'-13'0'31,"0"0"-15,-14 40-1,14-27-15,-40 40 16,-13 66-1,40-66 1,26 0 0,-14-40-1,28-13 1,-1 0 0,13 0-1,1-13 16,52-93-15,-39 66 0,-27 14-1,-13 13 1,0 0 0,0-14-1,0-13 1,0 27 15,-13 13 16,0 0-31</inkml:trace>
  <inkml:trace contextRef="#ctx0" brushRef="#br0" timeOffset="11184.45">17145 5622 0,'-13'0'0,"26"0"0,-26 14 47,0-14-16,-1 13-15,14 0-16,-53 66 15,27-12 1,13-14-1,26-14 1,13-26 0,-12-13 15,-1 0-31,0 0 16,0-26 15,27-53-16,-27-27 1,-13 40 0,-13 26-1,0 40 1,0 0 0,-1 0 15,14 13-16,0 0 1,-13 80 0,13-80-16,-26 199 15,-14 26 1,27-79 0,-27-80 15,40-52-16,-13-27 17,0-14-32,-67-91 15,54 52 1,-14 0 0,27 13-1,13 14 1,26-1-1,54-39 1,25-13 0,41 26-1,-40 13 1,-53 14 0</inkml:trace>
  <inkml:trace contextRef="#ctx0" brushRef="#br0" timeOffset="11999.46">17370 6032 0,'-13'-13'15,"26"26"-15,-26-52 16,-1 26 0,14-1 15,14 14 0,-1 0-15,27-13-16,12 13 15,-38 0-15,-1 0 16,0 0 15,0 13-15,-39 53 15,26-52-31,-53 65 16,27-66-1,12-13 1,1 0 0,13 14-1,-13-14 1,26 0 46,0 0-62,1 0 16,-1 0-16,0 0 16,0-14-1,14 14 16,-41 0 79,1 0-110,0 14 15</inkml:trace>
  <inkml:trace contextRef="#ctx0" brushRef="#br0" timeOffset="12836.53">17502 5556 0,'13'0'0,"-26"0"0,40-26 0,12-27 31,-12 13-15,-27 27-16,26 0 15,-13 13 1,27 0 0,-27 0 15,-13 26-16,0 14 1,0 26 0,0-13-1,-39-13 1,-1-1 0,27-25-1,26-14 79,0 0-94,0 0 16,14-14-1,-1 14 1,54 0-1,65 27 1,-131-14-16,184 13 16,-158-26-1</inkml:trace>
  <inkml:trace contextRef="#ctx0" brushRef="#br0" timeOffset="13365.24">18203 4934 0,'0'14'31,"0"-1"-31,53 66 16,13 40 0,-52-92-16,65 92 15,-26 13 1,-27 27 0,-26 26-1,-39-39 1,-27-54-1,-40-39 1,-53-13 0,-13 0-1,40-40 1,-1-67 0,-92-91-1,120 105 1</inkml:trace>
  <inkml:trace contextRef="#ctx0" brushRef="#br0" timeOffset="14098.53">13626 5067 0,'-13'0'46,"13"13"-46,-93 66 16,-39 80 0,119-132-16,-120 171 15,80-79 1,80-26 0,39-67-1,-26-13 1,-1-13-1,-25 0-15,25 0 16,14-13 0,27 0-1,25 0 1,-12 13 0,-27 0-1</inkml:trace>
  <inkml:trace contextRef="#ctx0" brushRef="#br0" timeOffset="14740.44">18918 5887 0,'13'0'62,"-13"-13"-62,26 13 0,107 0 32,78 13-17,-39 0 1,-158-13-16,12 0 16</inkml:trace>
  <inkml:trace contextRef="#ctx0" brushRef="#br0" timeOffset="15144.91">19182 5371 0,'0'27'16,"0"39"-1,0 92 1,0-144-16,14 158 15,-1 0 1,-13 0 0,0-53-1,13-80 1,-13-25 0</inkml:trace>
  <inkml:trace contextRef="#ctx0" brushRef="#br0" timeOffset="17373.52">18534 6654 0,'13'0'78,"53"0"-46,-52 0-32,25 0 0,226 0 15,105 14 1,-65-14 0,-120 26-1,-40 0 1,41 27 15,25-26-31,120 26 31,-305-40-31,292 13 16,-305-26-16,238 14 16,-26-1-1,-53-13 1,-66 0-1,-13 0 1,-1 13 0,27 14-1,-13-1 1,-40 0 0,1 1-1,38 13 16,-91-40-31,144 26 0,14 1 16,-26-14 15,-14 0-15,-52 0 0,25 14-1,14-1 1,-39-13-1,-54 1 1</inkml:trace>
  <inkml:trace contextRef="#ctx0" brushRef="#br0" timeOffset="18423.66">20664 5490 0,'-13'0'46,"0"0"-30,-1 13-16,-65 40 16,66-53-16,-80 80 15,14 12 1,39 14 0,14 13-1,12-66 1,14 13-1,14-13 1,12 13 15,14-13-15,-14 13 0,14-26-1,13 26 1,-27-39-1,-13-14 1</inkml:trace>
  <inkml:trace contextRef="#ctx0" brushRef="#br0" timeOffset="20095.16">20664 5927 0,'0'13'31,"0"0"-31,0 0 0,13 133 16,14 39 15,-27-172 16,13-13-16,-13-13 16,13 13-47,27-53 16,-40 40-16,66-93 15,-26 27 1,-40 65-16,26-52 16,-13 66-16,1-39 15,-14 52 235</inkml:trace>
  <inkml:trace contextRef="#ctx0" brushRef="#br0" timeOffset="23862.28">21127 5649 0,'0'-13'32,"0"-1"30,13 14-62,0 0 16,159-26-1,199 13 17,-358 13-1,-26 92 0,-265 226 0,66-199 1,173-106-32,-80 27 15,0-27 1,39 0-1,14-13 1,13-13 0,0 13-1,14 0 1,12 13 0,40-13 15,27 0-16,26 0 1,-53 0-16,93 13 16,-40 14-1,0-14 17,-39 14-17,-14-14 1,14-13 15,12 0-15,-39 13-16,80-13 15,25 0 1,1-53 0,-40-26-1,-39 52 1</inkml:trace>
  <inkml:trace contextRef="#ctx0" brushRef="#br0" timeOffset="24562.6">21802 5741 0,'0'14'31,"-14"12"-15,-78 120-16,92-133 15,-106 119 1,66-52-1,54-80 48,-1 0-47,0 0-16,13 0 15,27 13 1,66 0-1,14 0 1,-41-13 0,-78 13-1,-28-13 110,14-13-125</inkml:trace>
  <inkml:trace contextRef="#ctx0" brushRef="#br0" timeOffset="25039.24">21960 5993 0,'-13'0'47,"13"13"-47,-53 119 16,53-118-16,-53 105 15,27-27 1,13-52-1,13-27 32</inkml:trace>
  <inkml:trace contextRef="#ctx0" brushRef="#br0" timeOffset="26293.31">22675 6099 0,'0'13'47,"0"0"-47,-13 0 0,-199 173 31,199-173-31,-265 212 31,238-186 0,53-39 63,-13-13-78,27-27-1</inkml:trace>
  <inkml:trace contextRef="#ctx0" brushRef="#br0" timeOffset="26776.65">22331 6072 0,'0'13'47,"40"106"-31,-40-92-16,66 132 15,0-27 1,-66-119-16,26 40 15,-13-40 1,1 1 0</inkml:trace>
  <inkml:trace contextRef="#ctx0" brushRef="#br0" timeOffset="27742.42">22939 6204 0,'0'-13'31,"0"0"-31,0-93 31,0 93-31,27-66 16,-1 12-1,14 28 1,0 12 0,39 27-1,-39 0 1,-40 14 0,13-1 15,13 53-16,1 13 1,-27 40 0,-27-39-1,27-67-15,-66 93 16,0-40 0,40-40 15,12-26-31,14 14 15,-26 25 17,-14 1-17,27 0 1,26-40 0,1 0-1,12 0 1,-13 0-1,0 0 1,1-14 0</inkml:trace>
  <inkml:trace contextRef="#ctx0" brushRef="#br0" timeOffset="28258.96">23469 6138 0,'0'14'47,"0"12"-32,-14 14-15,14-27 0,-53 119 16,0-13-1,27-39 1,26-67 0,0-26 62,0-1-63</inkml:trace>
  <inkml:trace contextRef="#ctx0" brushRef="#br0" timeOffset="30290.87">23178 5636 0,'13'0'62,"0"13"-62,0-13 0,80 106 16,-93-93-1,106 265 17,-67-93-1,-39-145-15,0-27 15,0 13-16,0 1-15,-13 39 16,-27 40 0,27-27-1,0-52 1,0-14 0,13 0-1,-27 14 1,-12 12 15,25-26-15,1-13-1,13 14 17,-13-14-17,26 0 110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fc05a8613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dfc05a8613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c05a8613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dfc05a8613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fc05a8613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dfc05a8613_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fc05a8613_4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dfc05a8613_4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idea of the K-Means algorithm is to find k centroid points (C_1, C_1, . . . C_k) by minimizing the sum over each cluster of the sum of the square of the distance between the point and its centroid.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cost is NP-hard and has exponential time complexity. So we use the idea of approximation using Lloyd’s Algorithm.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fc05a8613_4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dfc05a8613_4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Mày có thể nói vì hay lý do kể trên nên ta có thể rút ra được rằng: có thể giảm bớt số lượng màu mà một ảnh có thể hiển thị để giảm bớt size dữ liệu lại.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fc05a8613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dfc05a8613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fc05a8613_4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dfc05a8613_4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Within-Cluster-Sum of Squared Errors sounds a bit complex. Let’s break it down: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Squared Error for each point is the square of the distance of the point from its representation i.e. its predicted cluster center.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WSS score is the sum of these Squared Errors for all the points.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749300" lvl="0" indent="-330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Any distance metric like the Euclidean Distance or the Manhattan Distance can be used.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fc05a8613_4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dfc05a8613_4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fc05a8613_4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dfc05a8613_4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fc05a8613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dfc05a8613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fc05a8613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dfc05a8613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fc05a8613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dfc05a8613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compression-using-k-means-clustering-aa0c91bb0ee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0.com/@agarwalvibhor84/image-compression-using-k-means-clustering-8c0ec055103f" TargetMode="External"/><Relationship Id="rId4" Type="http://schemas.openxmlformats.org/officeDocument/2006/relationships/hyperlink" Target="https://towardsdatascience.com/understanding-k-means-k-means-and-k-medoids-clustering-algorithms-ad9c9fbf47c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b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 compression using K-means clustering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Seminar 06/14/2021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571999" y="3576925"/>
            <a:ext cx="4119073" cy="1479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CS232.L21.KHCL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Instructor: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Ph.D. Vinh Tiep Nguyen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22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image compression works?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2" name="Google Shape;152;p22"/>
          <p:cNvGrpSpPr/>
          <p:nvPr/>
        </p:nvGrpSpPr>
        <p:grpSpPr>
          <a:xfrm>
            <a:off x="3965320" y="1496960"/>
            <a:ext cx="3137100" cy="3132629"/>
            <a:chOff x="3965320" y="1496960"/>
            <a:chExt cx="3137100" cy="3132629"/>
          </a:xfrm>
        </p:grpSpPr>
        <p:cxnSp>
          <p:nvCxnSpPr>
            <p:cNvPr id="153" name="Google Shape;153;p22"/>
            <p:cNvCxnSpPr>
              <a:endCxn id="154" idx="1"/>
            </p:cNvCxnSpPr>
            <p:nvPr/>
          </p:nvCxnSpPr>
          <p:spPr>
            <a:xfrm rot="10800000" flipH="1">
              <a:off x="3966220" y="1826060"/>
              <a:ext cx="1358100" cy="109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5" name="Google Shape;155;p22"/>
            <p:cNvCxnSpPr>
              <a:endCxn id="156" idx="1"/>
            </p:cNvCxnSpPr>
            <p:nvPr/>
          </p:nvCxnSpPr>
          <p:spPr>
            <a:xfrm>
              <a:off x="3965320" y="2941789"/>
              <a:ext cx="1359000" cy="1358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" name="Google Shape;156;p22"/>
            <p:cNvSpPr/>
            <p:nvPr/>
          </p:nvSpPr>
          <p:spPr>
            <a:xfrm>
              <a:off x="5324320" y="3971389"/>
              <a:ext cx="1778100" cy="658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Lossy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compression</a:t>
              </a:r>
              <a:endParaRPr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5324320" y="1496960"/>
              <a:ext cx="1778100" cy="658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Lossless 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compression</a:t>
              </a:r>
              <a:endParaRPr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7" name="Google Shape;157;p22"/>
          <p:cNvGrpSpPr/>
          <p:nvPr/>
        </p:nvGrpSpPr>
        <p:grpSpPr>
          <a:xfrm>
            <a:off x="1101380" y="1495373"/>
            <a:ext cx="2717400" cy="3049514"/>
            <a:chOff x="183575" y="1680150"/>
            <a:chExt cx="2717400" cy="3049514"/>
          </a:xfrm>
        </p:grpSpPr>
        <p:sp>
          <p:nvSpPr>
            <p:cNvPr id="158" name="Google Shape;158;p22"/>
            <p:cNvSpPr/>
            <p:nvPr/>
          </p:nvSpPr>
          <p:spPr>
            <a:xfrm>
              <a:off x="183575" y="1680150"/>
              <a:ext cx="2717400" cy="14670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highlight>
                    <a:srgbClr val="FFFFFF"/>
                  </a:highlight>
                  <a:latin typeface="Raleway"/>
                  <a:ea typeface="Raleway"/>
                  <a:cs typeface="Raleway"/>
                  <a:sym typeface="Raleway"/>
                </a:rPr>
                <a:t>How do we approach image compression?</a:t>
              </a:r>
              <a:endParaRPr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59" name="Google Shape;159;p2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3575" y="3477965"/>
              <a:ext cx="1251699" cy="1251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23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Lossless compression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257748" y="1313125"/>
            <a:ext cx="863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Reduces the size of the image while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maintaining the same quality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its original form.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quality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=&gt;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bigger size.</a:t>
            </a:r>
            <a:endParaRPr sz="16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9" name="Google Shape;169;p23"/>
          <p:cNvGrpSpPr/>
          <p:nvPr/>
        </p:nvGrpSpPr>
        <p:grpSpPr>
          <a:xfrm>
            <a:off x="1014202" y="2248600"/>
            <a:ext cx="7125900" cy="2238600"/>
            <a:chOff x="1014202" y="2248600"/>
            <a:chExt cx="7125900" cy="2238600"/>
          </a:xfrm>
        </p:grpSpPr>
        <p:pic>
          <p:nvPicPr>
            <p:cNvPr id="170" name="Google Shape;170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74690" y="2248600"/>
              <a:ext cx="4804924" cy="165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3"/>
            <p:cNvSpPr txBox="1"/>
            <p:nvPr/>
          </p:nvSpPr>
          <p:spPr>
            <a:xfrm>
              <a:off x="1014202" y="4056100"/>
              <a:ext cx="712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Clarity of images before and after lossless compression</a:t>
              </a:r>
              <a:endPara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2" name="Google Shape;172;p23"/>
          <p:cNvSpPr txBox="1"/>
          <p:nvPr/>
        </p:nvSpPr>
        <p:spPr>
          <a:xfrm>
            <a:off x="-1240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5: https://www.maketecheasier.com/how-image-compression-works/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4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Lossless compression algorithms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59101" y="1368725"/>
            <a:ext cx="35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2" name="Google Shape;182;p24"/>
          <p:cNvGrpSpPr/>
          <p:nvPr/>
        </p:nvGrpSpPr>
        <p:grpSpPr>
          <a:xfrm>
            <a:off x="359100" y="1912550"/>
            <a:ext cx="4096700" cy="2304125"/>
            <a:chOff x="359100" y="1912550"/>
            <a:chExt cx="4096700" cy="2304125"/>
          </a:xfrm>
        </p:grpSpPr>
        <p:pic>
          <p:nvPicPr>
            <p:cNvPr id="183" name="Google Shape;183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100" y="1912550"/>
              <a:ext cx="4096700" cy="176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4"/>
            <p:cNvSpPr txBox="1"/>
            <p:nvPr/>
          </p:nvSpPr>
          <p:spPr>
            <a:xfrm>
              <a:off x="970144" y="3785575"/>
              <a:ext cx="287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Run-length encoding</a:t>
              </a:r>
              <a:endPara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5" name="Google Shape;185;p24"/>
          <p:cNvGrpSpPr/>
          <p:nvPr/>
        </p:nvGrpSpPr>
        <p:grpSpPr>
          <a:xfrm>
            <a:off x="4600808" y="1326375"/>
            <a:ext cx="3871650" cy="2921850"/>
            <a:chOff x="4600808" y="1326375"/>
            <a:chExt cx="3871650" cy="2921850"/>
          </a:xfrm>
        </p:grpSpPr>
        <p:pic>
          <p:nvPicPr>
            <p:cNvPr id="186" name="Google Shape;186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00808" y="1326375"/>
              <a:ext cx="3871650" cy="249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5239194" y="3817125"/>
              <a:ext cx="287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Huffman encoding</a:t>
              </a:r>
              <a:endPara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8" name="Google Shape;188;p24"/>
          <p:cNvSpPr txBox="1"/>
          <p:nvPr/>
        </p:nvSpPr>
        <p:spPr>
          <a:xfrm>
            <a:off x="0" y="4712400"/>
            <a:ext cx="859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6: http://www.stoimen.com/tag/lossy-compression/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7: https://en.wikipedia.org/wiki/Huffman_coding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94" name="Google Shape;194;p25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25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Lossy compression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59101" y="1368725"/>
            <a:ext cx="352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57748" y="1285325"/>
            <a:ext cx="863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Reduces image size by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rid of unimportant data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thus cannot be restored to its original form.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</a:t>
            </a:r>
            <a:r>
              <a:rPr lang="en" sz="1600" b="1" i="0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quality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=&gt;</a:t>
            </a:r>
            <a:r>
              <a:rPr lang="en" sz="1600" b="1" i="0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smaller size.</a:t>
            </a:r>
            <a:endParaRPr sz="1600" b="1" i="0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9" name="Google Shape;199;p25"/>
          <p:cNvGrpSpPr/>
          <p:nvPr/>
        </p:nvGrpSpPr>
        <p:grpSpPr>
          <a:xfrm>
            <a:off x="1009052" y="2134050"/>
            <a:ext cx="7125900" cy="2128950"/>
            <a:chOff x="1014202" y="2358250"/>
            <a:chExt cx="7125900" cy="2128950"/>
          </a:xfrm>
        </p:grpSpPr>
        <p:pic>
          <p:nvPicPr>
            <p:cNvPr id="200" name="Google Shape;200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4050" y="2358250"/>
              <a:ext cx="5095875" cy="174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5"/>
            <p:cNvSpPr txBox="1"/>
            <p:nvPr/>
          </p:nvSpPr>
          <p:spPr>
            <a:xfrm>
              <a:off x="1014202" y="4056100"/>
              <a:ext cx="712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Clarity of images before and after lossy compression</a:t>
              </a:r>
              <a:endPara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2" name="Google Shape;202;p25"/>
          <p:cNvSpPr txBox="1"/>
          <p:nvPr/>
        </p:nvSpPr>
        <p:spPr>
          <a:xfrm>
            <a:off x="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8: https://www.maketecheasier.com/how-image-compression-works/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8" name="Google Shape;208;p26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6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Lossy compression algorithms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145950" y="1618763"/>
            <a:ext cx="4108001" cy="2658587"/>
            <a:chOff x="145950" y="1618763"/>
            <a:chExt cx="4108001" cy="2658587"/>
          </a:xfrm>
        </p:grpSpPr>
        <p:sp>
          <p:nvSpPr>
            <p:cNvPr id="213" name="Google Shape;213;p26"/>
            <p:cNvSpPr txBox="1"/>
            <p:nvPr/>
          </p:nvSpPr>
          <p:spPr>
            <a:xfrm>
              <a:off x="762644" y="3846250"/>
              <a:ext cx="287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Chroma subsampling</a:t>
              </a:r>
              <a:endPara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14" name="Google Shape;214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5950" y="1618763"/>
              <a:ext cx="4108001" cy="231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6"/>
          <p:cNvGrpSpPr/>
          <p:nvPr/>
        </p:nvGrpSpPr>
        <p:grpSpPr>
          <a:xfrm>
            <a:off x="5597844" y="1211538"/>
            <a:ext cx="2874600" cy="3065812"/>
            <a:chOff x="5597844" y="1211538"/>
            <a:chExt cx="2874600" cy="3065812"/>
          </a:xfrm>
        </p:grpSpPr>
        <p:pic>
          <p:nvPicPr>
            <p:cNvPr id="216" name="Google Shape;216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5300" y="1211538"/>
              <a:ext cx="2720425" cy="272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6"/>
            <p:cNvSpPr txBox="1"/>
            <p:nvPr/>
          </p:nvSpPr>
          <p:spPr>
            <a:xfrm>
              <a:off x="5597844" y="3846250"/>
              <a:ext cx="287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Transform coding</a:t>
              </a:r>
              <a:endPara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8" name="Google Shape;218;p26"/>
          <p:cNvSpPr txBox="1"/>
          <p:nvPr/>
        </p:nvSpPr>
        <p:spPr>
          <a:xfrm>
            <a:off x="-12400" y="4663225"/>
            <a:ext cx="859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9: https://www.maketecheasier.com/how-image-compression-works/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10: https://www.rtings.com/tv/learn/chroma-subsampling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24" name="Google Shape;224;p27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27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725" y="1109575"/>
            <a:ext cx="5378550" cy="40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Clustering problem?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-1240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11: https://www.javatpoint.com/data-mining-cluster-analysis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58" name="Google Shape;258;p30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30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What is K-means clustering?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252600" y="1228056"/>
            <a:ext cx="863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A centroid based clustering technique.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Cluster dataset into k different clusters.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Each cluster is represented by its centroid point.</a:t>
            </a:r>
            <a:endParaRPr sz="16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990" y="2571750"/>
            <a:ext cx="6874020" cy="21910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-12408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13: https://towardsdatascience.com/image-compression-using-k-means-clustering-aa0c91bb0eeb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270" name="Google Shape;270;p31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31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45950" y="8662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365681" y="1443988"/>
            <a:ext cx="8412600" cy="19086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Initialization: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picked k-centroids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from dataset.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Assignment: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point in dataset,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distance with all centroids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point will be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assigned to the cluster with the nearest centroid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centroid points: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centroid value with new mean value.</a:t>
            </a:r>
            <a:endParaRPr sz="1600" b="1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step 2 and 3</a:t>
            </a:r>
            <a:r>
              <a:rPr lang="en" sz="16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until convergence or until the end of a fixed number of iteration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280" name="Google Shape;280;p32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32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0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963" y="1368725"/>
            <a:ext cx="418147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282075" y="1734325"/>
            <a:ext cx="3817800" cy="1662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AutoNum type="arabicPeriod"/>
            </a:pP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Initialization</a:t>
            </a:r>
            <a:endParaRPr sz="16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+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Initialize the dataset and select k = 3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+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Randomly pick 3 points on the dataset to become centroid.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91" name="Google Shape;291;p33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33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963" y="1368713"/>
            <a:ext cx="418147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82075" y="1734325"/>
            <a:ext cx="3817800" cy="116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2.	Clustering</a:t>
            </a:r>
            <a:endParaRPr sz="16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+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Assign all data points to their cluster by the nearest centroid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6850" y="10285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Lê Anh Quân - 19522081</a:t>
            </a:r>
            <a:endParaRPr sz="2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Dương Đình Thắng – 19522195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Lợi Mai Công Trung - 17521174</a:t>
            </a:r>
            <a:endParaRPr sz="2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4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02" name="Google Shape;302;p34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34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145950" y="8662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728" y="1520171"/>
            <a:ext cx="460057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5367445" y="1983915"/>
            <a:ext cx="3379500" cy="2044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55"/>
            </a:stretch>
          </a:blipFill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-12400" y="4835700"/>
            <a:ext cx="90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15: https://medium0.com/m/global-identity?redirectUrl=https%3A%2F%2Ftowardsdatascience.com%2Funderstanding-k-means-k-means-and-k-medoids-clustering-algorithms-ad9c9fbf47ca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14" name="Google Shape;314;p35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5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975" y="1368725"/>
            <a:ext cx="418147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75" y="1368725"/>
            <a:ext cx="3688100" cy="36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25" name="Google Shape;325;p36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36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1900850"/>
            <a:ext cx="67913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257748" y="1313125"/>
            <a:ext cx="86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will convergence happen? =&gt;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the lost function</a:t>
            </a:r>
            <a:endParaRPr sz="1600" b="1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36" name="Google Shape;336;p37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37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How K-means clustering work?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25" y="1368725"/>
            <a:ext cx="3708950" cy="37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/>
        </p:nvSpPr>
        <p:spPr>
          <a:xfrm>
            <a:off x="-12400" y="4835700"/>
            <a:ext cx="90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800"/>
              <a:t>6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800"/>
              <a:t>https://towardsdatascience.com/k-means-clustering-introduction-to-machine-learning-algorithms-c96bf0d5d57a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234" name="Google Shape;234;p28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28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Metric for evaluating clustering performance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257748" y="1313125"/>
            <a:ext cx="8638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Suppose we have a set of </a:t>
            </a:r>
            <a:r>
              <a:rPr lang="en" sz="16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point </a:t>
            </a:r>
            <a:r>
              <a:rPr lang="en" sz="16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sz="16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978602" y="2006971"/>
            <a:ext cx="3493856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 Intracluster distance: </a:t>
            </a:r>
            <a:r>
              <a:rPr lang="e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between two points in the same cluster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 Intercluster distance: </a:t>
            </a:r>
            <a:r>
              <a:rPr lang="e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between two points in the different cluster.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93790" y="1867093"/>
            <a:ext cx="4584812" cy="24957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246" name="Google Shape;246;p29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9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K-means clustering algorithm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 for evaluating clustering performance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-1240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12: https://laptrinhx.com/machine-learning-clustering-algorithm-2431293740/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046" y="1487043"/>
            <a:ext cx="3741595" cy="249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218" y="1487043"/>
            <a:ext cx="3741595" cy="249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8" descr="2: A three-dimensional RGB matrix. Each layer of the matrix is a two-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8690" y="1038608"/>
            <a:ext cx="4233768" cy="3422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348" name="Google Shape;348;p38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38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👀 About image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0" y="4835700"/>
            <a:ext cx="89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800"/>
              <a:t>7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https://www.researchgate.net/figure/A-three-dimensional-RGB-matrix-Each-layer-of-the-matrix-is-a-two-dimensional-matrix_fig6_267210444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38"/>
          <p:cNvCxnSpPr/>
          <p:nvPr/>
        </p:nvCxnSpPr>
        <p:spPr>
          <a:xfrm rot="10800000">
            <a:off x="2751746" y="2132175"/>
            <a:ext cx="1820255" cy="17519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4" name="Google Shape;354;p38"/>
          <p:cNvSpPr/>
          <p:nvPr/>
        </p:nvSpPr>
        <p:spPr>
          <a:xfrm>
            <a:off x="457188" y="1766984"/>
            <a:ext cx="2127903" cy="588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Ranged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0 to 255</a:t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4572000" y="2132175"/>
            <a:ext cx="418744" cy="29413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457188" y="3492452"/>
            <a:ext cx="2127903" cy="588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number of colors: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16.777.216</a:t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1239127" y="2519464"/>
            <a:ext cx="564023" cy="8689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63" name="Google Shape;363;p39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39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About image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7" name="Google Shape;367;p39"/>
          <p:cNvGrpSpPr/>
          <p:nvPr/>
        </p:nvGrpSpPr>
        <p:grpSpPr>
          <a:xfrm>
            <a:off x="3561773" y="1997236"/>
            <a:ext cx="1915763" cy="2394336"/>
            <a:chOff x="3155574" y="1813075"/>
            <a:chExt cx="2607900" cy="3097860"/>
          </a:xfrm>
        </p:grpSpPr>
        <p:pic>
          <p:nvPicPr>
            <p:cNvPr id="368" name="Google Shape;36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22086" y="1813075"/>
              <a:ext cx="2074874" cy="1741426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69" name="Google Shape;369;p39"/>
            <p:cNvSpPr txBox="1"/>
            <p:nvPr/>
          </p:nvSpPr>
          <p:spPr>
            <a:xfrm>
              <a:off x="3155574" y="3636535"/>
              <a:ext cx="2607900" cy="127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Colors having d</a:t>
              </a:r>
              <a:r>
                <a:rPr lang="en" sz="13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ifferent</a:t>
              </a:r>
              <a:r>
                <a:rPr lang="en" sz="13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intensity values that are RGB values seem </a:t>
              </a:r>
              <a:r>
                <a:rPr lang="en" sz="13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same to human eye </a:t>
              </a:r>
              <a:endParaRPr sz="13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70" name="Google Shape;370;p39"/>
          <p:cNvSpPr/>
          <p:nvPr/>
        </p:nvSpPr>
        <p:spPr>
          <a:xfrm>
            <a:off x="724462" y="2376070"/>
            <a:ext cx="2127900" cy="58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number of colors: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16.777.216</a:t>
            </a:r>
            <a:endParaRPr/>
          </a:p>
        </p:txBody>
      </p:sp>
      <p:cxnSp>
        <p:nvCxnSpPr>
          <p:cNvPr id="371" name="Google Shape;371;p39"/>
          <p:cNvCxnSpPr>
            <a:stCxn id="370" idx="3"/>
            <a:endCxn id="368" idx="1"/>
          </p:cNvCxnSpPr>
          <p:nvPr/>
        </p:nvCxnSpPr>
        <p:spPr>
          <a:xfrm>
            <a:off x="2852362" y="2670220"/>
            <a:ext cx="90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39"/>
          <p:cNvCxnSpPr/>
          <p:nvPr/>
        </p:nvCxnSpPr>
        <p:spPr>
          <a:xfrm>
            <a:off x="5325265" y="2670201"/>
            <a:ext cx="90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3" name="Google Shape;373;p39"/>
          <p:cNvSpPr/>
          <p:nvPr/>
        </p:nvSpPr>
        <p:spPr>
          <a:xfrm>
            <a:off x="6186937" y="2376045"/>
            <a:ext cx="2127900" cy="58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similar looking colors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79" name="Google Shape;379;p40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40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About image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0" y="4778254"/>
            <a:ext cx="8594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/>
              <a:t>8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https://towardsdatascience.com/image-compression-using-k-means-clustering-aa0c91bb0eeb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099" y="1203908"/>
            <a:ext cx="8001801" cy="295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/>
        </p:nvSpPr>
        <p:spPr>
          <a:xfrm>
            <a:off x="2011730" y="3978037"/>
            <a:ext cx="512053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 with different intensity but same in human eye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391" name="Google Shape;391;p41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41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Concept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365681" y="1443988"/>
            <a:ext cx="8412600" cy="26475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k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(represents the number of colors in the image), which k &lt; total pixels of the image.</a:t>
            </a:r>
            <a:endParaRPr sz="16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 k different points randomly from the image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initial centroid points.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each pixel as a data point,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 them to the closest centroid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Euclidean distance (clustering part).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the new centroids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taking the mean of all pixels that belong to the cluster.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step 3 and 4 until it converges.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centroid and its index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each pixel.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6850" y="10285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romanUcPeriod"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romanUcPeriod"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 algorithm</a:t>
            </a:r>
            <a:endParaRPr sz="2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romanUcPeriod"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K-means clustering in image compression</a:t>
            </a:r>
            <a:endParaRPr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romanUcPeriod"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</a:t>
            </a:r>
            <a:endParaRPr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AutoNum type="romanUcPeriod"/>
            </a:pPr>
            <a:r>
              <a:rPr lang="en" sz="2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5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401" name="Google Shape;401;p42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42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Compress ratio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3361830"/>
            <a:ext cx="50101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50" y="1368725"/>
            <a:ext cx="86772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412" name="Google Shape;412;p43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13" name="Google Shape;413;p43"/>
          <p:cNvGraphicFramePr/>
          <p:nvPr/>
        </p:nvGraphicFramePr>
        <p:xfrm>
          <a:off x="338451" y="939777"/>
          <a:ext cx="8610300" cy="3608450"/>
        </p:xfrm>
        <a:graphic>
          <a:graphicData uri="http://schemas.openxmlformats.org/drawingml/2006/table">
            <a:tbl>
              <a:tblPr firstRow="1" bandRow="1">
                <a:noFill/>
                <a:tableStyleId>{9E2912DF-014B-4089-89F6-DAC0B42F9C80}</a:tableStyleId>
              </a:tblPr>
              <a:tblGrid>
                <a:gridCol w="43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Relatively simple to implement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Scales to large datasets.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Guarantees convergence.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warm-start the position of centroids.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Easily adapts to new examples.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Generalizes to clusters of different shapes and sizes, such as elliptical clusters.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Choosing k manually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Being dependent on initial values.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 data of varying sizes and density.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 outliers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-"/>
                      </a:pPr>
                      <a:r>
                        <a:rPr lang="en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Scaling with number of dimensions.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4" name="Google Shape;414;p43"/>
          <p:cNvSpPr txBox="1"/>
          <p:nvPr/>
        </p:nvSpPr>
        <p:spPr>
          <a:xfrm>
            <a:off x="0" y="4820250"/>
            <a:ext cx="86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14:https://developers.google.com/machine-learning/clustering/algorithm/advantages-disadvantages</a:t>
            </a:r>
            <a:endParaRPr sz="1100"/>
          </a:p>
        </p:txBody>
      </p:sp>
      <p:sp>
        <p:nvSpPr>
          <p:cNvPr id="415" name="Google Shape;415;p43"/>
          <p:cNvSpPr txBox="1"/>
          <p:nvPr/>
        </p:nvSpPr>
        <p:spPr>
          <a:xfrm>
            <a:off x="-17550" y="29225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421" name="Google Shape;421;p44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p44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Optimal k-value?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75" y="1924625"/>
            <a:ext cx="4033484" cy="23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257750" y="1252856"/>
            <a:ext cx="86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to reduce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much memory size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an image as possible but still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most of its origin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6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7" name="Google Shape;427;p44"/>
          <p:cNvCxnSpPr/>
          <p:nvPr/>
        </p:nvCxnSpPr>
        <p:spPr>
          <a:xfrm rot="10800000" flipH="1">
            <a:off x="4366059" y="3084125"/>
            <a:ext cx="1545900" cy="2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44"/>
          <p:cNvSpPr txBox="1"/>
          <p:nvPr/>
        </p:nvSpPr>
        <p:spPr>
          <a:xfrm>
            <a:off x="6055075" y="2886663"/>
            <a:ext cx="2162700" cy="400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OPTIMAL K - COLORS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0" y="4821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800"/>
              <a:t>9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800"/>
              <a:t>https://medium0.com/analytics-vidhya/image-compression-using-k-means-clustering-and-principal-component-analysis-in-python-893fd37e8e15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435" name="Google Shape;435;p45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45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Elbow method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225" y="1536850"/>
            <a:ext cx="3468240" cy="35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145950" y="1368731"/>
            <a:ext cx="863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Within-Cluster-Sum of Squared Errors (WCSS):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sum of squared Euclidean distance of all the points within a cluster to its centroid.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Elbow method: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calculate WCSS for each k value then choose the k with the smallest WCSS.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252600" y="3887118"/>
            <a:ext cx="863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-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: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data points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-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i’th data, a 3D vector of RGB value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-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p(i)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cluster centroid of data i’th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447" name="Google Shape;447;p46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46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Elbow method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49" y="1628313"/>
            <a:ext cx="4869801" cy="29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/>
        </p:nvSpPr>
        <p:spPr>
          <a:xfrm>
            <a:off x="515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/>
              <a:t>9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/>
              <a:t>https://medium0.com/analytics-vidhya/image-compression-using-k-means-clustering-and-principal-component-analysis-in-python-893fd37e8e15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257750" y="1252856"/>
            <a:ext cx="86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to find the k that will generate the smallest WCSS?</a:t>
            </a:r>
            <a:endParaRPr sz="16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459" name="Google Shape;459;p47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47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3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Elbow method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963" y="1828425"/>
            <a:ext cx="4474074" cy="25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7"/>
          <p:cNvSpPr txBox="1"/>
          <p:nvPr/>
        </p:nvSpPr>
        <p:spPr>
          <a:xfrm>
            <a:off x="515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20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000"/>
              <a:t>https://medium0.com/analytics-vidhya/image-compression-using-k-means-clustering-and-principal-component-analysis-in-python-893fd37e8e15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257750" y="1252856"/>
            <a:ext cx="86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to calculate the distance between a point and a straight line?</a:t>
            </a:r>
            <a:endParaRPr sz="16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471" name="Google Shape;471;p48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2" name="Google Shape;472;p48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4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5" name="Google Shape;475;p48"/>
          <p:cNvGrpSpPr/>
          <p:nvPr/>
        </p:nvGrpSpPr>
        <p:grpSpPr>
          <a:xfrm>
            <a:off x="2672150" y="1368725"/>
            <a:ext cx="3810000" cy="3350100"/>
            <a:chOff x="2672150" y="1368725"/>
            <a:chExt cx="3810000" cy="3350100"/>
          </a:xfrm>
        </p:grpSpPr>
        <p:pic>
          <p:nvPicPr>
            <p:cNvPr id="476" name="Google Shape;476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2150" y="1368725"/>
              <a:ext cx="381000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48"/>
            <p:cNvSpPr txBox="1"/>
            <p:nvPr/>
          </p:nvSpPr>
          <p:spPr>
            <a:xfrm>
              <a:off x="2891250" y="4226225"/>
              <a:ext cx="3361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Courier New"/>
                  <a:ea typeface="Courier New"/>
                  <a:cs typeface="Courier New"/>
                  <a:sym typeface="Courier New"/>
                </a:rPr>
                <a:t>w = 300, h = 900</a:t>
              </a:r>
              <a:endParaRPr sz="2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BBA424-654F-463D-88D3-87254805887A}"/>
                  </a:ext>
                </a:extLst>
              </p14:cNvPr>
              <p14:cNvContentPartPr/>
              <p14:nvPr/>
            </p14:nvContentPartPr>
            <p14:xfrm>
              <a:off x="3981600" y="1871640"/>
              <a:ext cx="4981680" cy="315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BBA424-654F-463D-88D3-8725480588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2240" y="1862280"/>
                <a:ext cx="5000400" cy="317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483" name="Google Shape;483;p49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4" name="Google Shape;484;p49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Output image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7" name="Google Shape;487;p49"/>
          <p:cNvGrpSpPr/>
          <p:nvPr/>
        </p:nvGrpSpPr>
        <p:grpSpPr>
          <a:xfrm>
            <a:off x="331025" y="1504100"/>
            <a:ext cx="3810000" cy="3364675"/>
            <a:chOff x="359250" y="1368725"/>
            <a:chExt cx="3810000" cy="3364675"/>
          </a:xfrm>
        </p:grpSpPr>
        <p:pic>
          <p:nvPicPr>
            <p:cNvPr id="488" name="Google Shape;48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9250" y="1368725"/>
              <a:ext cx="381000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49"/>
            <p:cNvSpPr txBox="1"/>
            <p:nvPr/>
          </p:nvSpPr>
          <p:spPr>
            <a:xfrm>
              <a:off x="893300" y="4240800"/>
              <a:ext cx="259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Courier New"/>
                  <a:ea typeface="Courier New"/>
                  <a:cs typeface="Courier New"/>
                  <a:sym typeface="Courier New"/>
                </a:rPr>
                <a:t>k = 2, r = 4%</a:t>
              </a:r>
              <a:endParaRPr sz="2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90" name="Google Shape;490;p49"/>
          <p:cNvGrpSpPr/>
          <p:nvPr/>
        </p:nvGrpSpPr>
        <p:grpSpPr>
          <a:xfrm>
            <a:off x="4778350" y="1509275"/>
            <a:ext cx="3810000" cy="3350100"/>
            <a:chOff x="4778350" y="1509275"/>
            <a:chExt cx="3810000" cy="3350100"/>
          </a:xfrm>
        </p:grpSpPr>
        <p:pic>
          <p:nvPicPr>
            <p:cNvPr id="491" name="Google Shape;49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350" y="1509275"/>
              <a:ext cx="381000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49"/>
            <p:cNvSpPr txBox="1"/>
            <p:nvPr/>
          </p:nvSpPr>
          <p:spPr>
            <a:xfrm>
              <a:off x="5385700" y="4366775"/>
              <a:ext cx="259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Courier New"/>
                  <a:ea typeface="Courier New"/>
                  <a:cs typeface="Courier New"/>
                  <a:sym typeface="Courier New"/>
                </a:rPr>
                <a:t>k = 64, r = 25%</a:t>
              </a:r>
              <a:endParaRPr sz="2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AAA33B-ECDA-4771-B8C1-8DBEED49153E}"/>
                  </a:ext>
                </a:extLst>
              </p14:cNvPr>
              <p14:cNvContentPartPr/>
              <p14:nvPr/>
            </p14:nvContentPartPr>
            <p14:xfrm>
              <a:off x="1228680" y="1776240"/>
              <a:ext cx="7220520" cy="304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AAA33B-ECDA-4771-B8C1-8DBEED4915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320" y="1766880"/>
                <a:ext cx="7239240" cy="306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498" name="Google Shape;498;p50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50"/>
          <p:cNvSpPr txBox="1"/>
          <p:nvPr/>
        </p:nvSpPr>
        <p:spPr>
          <a:xfrm>
            <a:off x="-12400" y="0"/>
            <a:ext cx="917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K-means clustering in 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5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5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👀 </a:t>
            </a: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Output image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50" y="1741925"/>
            <a:ext cx="3403050" cy="34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 txBox="1"/>
          <p:nvPr/>
        </p:nvSpPr>
        <p:spPr>
          <a:xfrm>
            <a:off x="276450" y="1310825"/>
            <a:ext cx="859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Elbow method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k ranged from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to 48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find the optimal k for our image.</a:t>
            </a:r>
            <a:endParaRPr/>
          </a:p>
        </p:txBody>
      </p:sp>
      <p:sp>
        <p:nvSpPr>
          <p:cNvPr id="504" name="Google Shape;504;p50"/>
          <p:cNvSpPr/>
          <p:nvPr/>
        </p:nvSpPr>
        <p:spPr>
          <a:xfrm>
            <a:off x="3786000" y="2694750"/>
            <a:ext cx="1189800" cy="5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50"/>
          <p:cNvGrpSpPr/>
          <p:nvPr/>
        </p:nvGrpSpPr>
        <p:grpSpPr>
          <a:xfrm>
            <a:off x="5082300" y="1901375"/>
            <a:ext cx="3481200" cy="3103500"/>
            <a:chOff x="5386350" y="1741925"/>
            <a:chExt cx="3481200" cy="3103500"/>
          </a:xfrm>
        </p:grpSpPr>
        <p:pic>
          <p:nvPicPr>
            <p:cNvPr id="506" name="Google Shape;50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6350" y="1741925"/>
              <a:ext cx="3481200" cy="261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0"/>
            <p:cNvSpPr txBox="1"/>
            <p:nvPr/>
          </p:nvSpPr>
          <p:spPr>
            <a:xfrm>
              <a:off x="5626950" y="4352825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 = 9, r = 13.2%</a:t>
              </a: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513" name="Google Shape;513;p51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51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 Demo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51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Question: Problem when using our image on the Internet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 descr="How to Check File Size Before Upload (HTML and jQuery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93" y="1650973"/>
            <a:ext cx="4072649" cy="2345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6"/>
          <p:cNvGrpSpPr/>
          <p:nvPr/>
        </p:nvGrpSpPr>
        <p:grpSpPr>
          <a:xfrm>
            <a:off x="5755058" y="1491214"/>
            <a:ext cx="2717400" cy="3049514"/>
            <a:chOff x="183575" y="1680150"/>
            <a:chExt cx="2717400" cy="3049514"/>
          </a:xfrm>
        </p:grpSpPr>
        <p:sp>
          <p:nvSpPr>
            <p:cNvPr id="84" name="Google Shape;84;p16"/>
            <p:cNvSpPr/>
            <p:nvPr/>
          </p:nvSpPr>
          <p:spPr>
            <a:xfrm>
              <a:off x="183575" y="1680150"/>
              <a:ext cx="2717400" cy="14670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highlight>
                    <a:srgbClr val="FFFFFF"/>
                  </a:highlight>
                  <a:latin typeface="Raleway"/>
                  <a:ea typeface="Raleway"/>
                  <a:cs typeface="Raleway"/>
                  <a:sym typeface="Raleway"/>
                </a:rPr>
                <a:t>How can I reduce the size of this image?</a:t>
              </a:r>
              <a:endParaRPr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85" name="Google Shape;85;p16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3575" y="3477965"/>
              <a:ext cx="1251699" cy="1251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521" name="Google Shape;521;p52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2" name="Google Shape;522;p52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 Conclusion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52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145950" y="911084"/>
            <a:ext cx="88521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lang="e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 algorithm can be used to compressed images.</a:t>
            </a:r>
            <a:endParaRPr sz="1900"/>
          </a:p>
          <a:p>
            <a:pPr marL="28575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lang="e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Compressing an image using the K-means algorithm is a loss compression, which means it cannot reverse to the origin.</a:t>
            </a:r>
            <a:endParaRPr sz="1900"/>
          </a:p>
          <a:p>
            <a:pPr marL="28575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lang="e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K is larger, the compression ratio is larger and the contrary for lower K.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use Elbow Method to find the optimal k value.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cxnSp>
        <p:nvCxnSpPr>
          <p:cNvPr id="530" name="Google Shape;530;p53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1" name="Google Shape;531;p53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145950" y="937853"/>
            <a:ext cx="88521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[1] </a:t>
            </a:r>
            <a:r>
              <a:rPr lang="en" sz="140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Kumar, Satyam. ‘Image Compression Using K-Means Clustering’. </a:t>
            </a:r>
            <a:r>
              <a:rPr lang="en" sz="1400" i="1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Medium</a:t>
            </a:r>
            <a:r>
              <a:rPr lang="en" sz="140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, 17 June 2020, </a:t>
            </a:r>
            <a:r>
              <a:rPr lang="en" sz="1400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  <a:hlinkClick r:id="rId3"/>
              </a:rPr>
              <a:t>https://towardsdatascience.com/image-compression-using-k-means-clustering-aa0c91bb0eeb</a:t>
            </a:r>
            <a:r>
              <a:rPr lang="en" sz="140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1400" i="0" u="none" strike="noStrike" cap="non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sz="1400" b="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Kumar, Satyam. ‘Understanding K-Means, K-Means++ and, K-Medoids Clustering Algorithms’. </a:t>
            </a:r>
            <a:r>
              <a:rPr lang="en" sz="1400" b="0" i="1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Medium</a:t>
            </a:r>
            <a:r>
              <a:rPr lang="en" sz="1400" b="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, 15 Apr. 2021, </a:t>
            </a:r>
            <a:r>
              <a:rPr lang="en" sz="1400" b="0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https://towardsdatascience.com/understanding-k-means-k-means-and-k-medoids-clustering-algorithms-ad9c9fbf47ca</a:t>
            </a:r>
            <a:r>
              <a:rPr lang="en" sz="1400" b="0" i="0" u="none" strike="noStrike" cap="non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sz="1400" b="0" i="0" u="none" strike="noStrike" cap="non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[3] Agarwal, Vibhor. ‘Image Compression Using K-Means Clustering.’ </a:t>
            </a:r>
            <a:r>
              <a:rPr lang="en" i="1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Medium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, 24 May 2018,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  <a:hlinkClick r:id="rId5"/>
              </a:rPr>
              <a:t>https://medium0.com/@agarwalvibhor84/image-compression-using-k-means-clustering-8c0ec055103f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>
              <a:solidFill>
                <a:srgbClr val="222222"/>
              </a:solidFill>
              <a:highlight>
                <a:srgbClr val="F0F5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cxnSp>
        <p:nvCxnSpPr>
          <p:cNvPr id="539" name="Google Shape;539;p54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54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end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2" name="Google Shape;542;p54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8126" y="995469"/>
            <a:ext cx="3667748" cy="36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91" name="Google Shape;91;p17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7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What is image compression?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85050" y="1368725"/>
            <a:ext cx="85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79900" y="1368725"/>
            <a:ext cx="8584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⤷ A type of data compression applied to images without degrading the quality of the image to an unacceptable level.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-12400" y="4835700"/>
            <a:ext cx="828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 https://support.cloudflare.com/hc/en-us/articles/360000607372-Using-Cloudflare-Polish-to-compress-images</a:t>
            </a:r>
            <a:endParaRPr sz="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1473600" y="2102250"/>
            <a:ext cx="6196800" cy="2326475"/>
            <a:chOff x="1473600" y="2102250"/>
            <a:chExt cx="6196800" cy="2326475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1473600" y="4028525"/>
              <a:ext cx="619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before and after compression</a:t>
              </a:r>
              <a:endParaRPr sz="1400" b="1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9" name="Google Shape;99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46950" y="2102250"/>
              <a:ext cx="4762500" cy="197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8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What is image compression?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5313" y="1566175"/>
            <a:ext cx="5003675" cy="26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478750" y="4056750"/>
            <a:ext cx="6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 between original image and compressed image</a:t>
            </a:r>
            <a:endParaRPr sz="1400" b="1" i="0" u="none" strike="noStrike" cap="none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4835700"/>
            <a:ext cx="828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 https://helpx.adobe.com/photoshop-elements/key-concepts/compression.html</a:t>
            </a:r>
            <a:endParaRPr sz="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9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Why image compression?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438" y="1560150"/>
            <a:ext cx="5297424" cy="24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009040" y="4121925"/>
            <a:ext cx="712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free space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storage  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-1240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3: https://android.gadgethacks.com/how-to/free-up-storage-space-android-keep-from-getting-full-0154716/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27" name="Google Shape;127;p20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0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Why image compression?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0" y="1368725"/>
            <a:ext cx="3718275" cy="34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150" y="2100263"/>
            <a:ext cx="34194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4865214" y="3986125"/>
            <a:ext cx="352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time required</a:t>
            </a: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images to be </a:t>
            </a: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 over</a:t>
            </a: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Internet or download.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38" name="Google Shape;138;p21"/>
          <p:cNvCxnSpPr/>
          <p:nvPr/>
        </p:nvCxnSpPr>
        <p:spPr>
          <a:xfrm>
            <a:off x="-12400" y="800400"/>
            <a:ext cx="9179100" cy="9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21"/>
          <p:cNvSpPr txBox="1"/>
          <p:nvPr/>
        </p:nvSpPr>
        <p:spPr>
          <a:xfrm>
            <a:off x="-12400" y="0"/>
            <a:ext cx="91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AutoNum type="romanUcPeriod"/>
            </a:pPr>
            <a:r>
              <a:rPr lang="en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 sz="4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45950" y="876125"/>
            <a:ext cx="88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❓ </a:t>
            </a:r>
            <a:r>
              <a:rPr lang="en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image compression?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7975" y="1519175"/>
            <a:ext cx="4458375" cy="24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009040" y="4178325"/>
            <a:ext cx="712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web pages loading time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0" y="4835700"/>
            <a:ext cx="85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4: https://vikashtech.com/2020/blog/how-to-improve-website-page-speed/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5" ma:contentTypeDescription="Tạo tài liệu mới." ma:contentTypeScope="" ma:versionID="60873e526252b7d1cf851db01e89e6b2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f8ed79a3b75c5cf7ee9d1e213a7014a0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4811E9-C33A-46E3-8B5E-FB98C9487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D64340-A3DE-4CF9-8F56-2DBE62595E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CFA5B-F104-4A23-892F-85D28584D934}">
  <ds:schemaRefs>
    <ds:schemaRef ds:uri="http://schemas.openxmlformats.org/package/2006/metadata/core-properties"/>
    <ds:schemaRef ds:uri="http://purl.org/dc/dcmitype/"/>
    <ds:schemaRef ds:uri="944de4f3-dbe6-4d0a-84b7-a9b6a222d4b6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55a8854a-3e1e-42a7-978b-da2846a19be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1765</Words>
  <Application>Microsoft Office PowerPoint</Application>
  <PresentationFormat>On-screen Show (16:9)</PresentationFormat>
  <Paragraphs>246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Avenir</vt:lpstr>
      <vt:lpstr>Georgia</vt:lpstr>
      <vt:lpstr>Raleway</vt:lpstr>
      <vt:lpstr>Arial</vt:lpstr>
      <vt:lpstr>Noto Sans Symbols</vt:lpstr>
      <vt:lpstr>Courier New</vt:lpstr>
      <vt:lpstr>Times New Roman</vt:lpstr>
      <vt:lpstr>Simple Light</vt:lpstr>
      <vt:lpstr>Image compression using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using K-means clustering</dc:title>
  <cp:lastModifiedBy>Nguyễn Quân</cp:lastModifiedBy>
  <cp:revision>4</cp:revision>
  <dcterms:modified xsi:type="dcterms:W3CDTF">2021-06-14T03:29:39Z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